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_rels/notesSlide47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47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6CFD66C4-0F05-47F3-A9A9-D94B52407BB5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75" name="CustomShape 3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A63F252-8356-4B3A-9890-762FB87F8624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69" name="CustomShape 3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167EFFE-31C0-4B18-ABD9-F5E07324119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2F9BA5FB-EBA0-4484-8AEE-ECF7B169953A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520" cy="308340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72" name="CustomShape 3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36F12AD-BE87-47D3-9F43-B1EFDAE5D68A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github.com/er-ssmohanty/ibm_daas_capstone/blob/main/final_notebooks/labs-jupyter-spacex-Data-wrangling.ipynb" TargetMode="External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s://github.com/er-ssmohanty/ibm_daas_capstone/blob/main/final_notebooks/jupyter-labs-eda-dataviz.ipynb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er-ssmohanty/ibm_daas_capstone/blob/main/final_notebooks/jupyter-labs-eda-sql-coursera.ipynb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github.com/er-ssmohanty/ibm_daas_capstone/blob/main/script/spacex_dash_app.py" TargetMode="External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4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er-ssmohanty/ibm_daas_capstone/blob/main/final_notebooks/jupyter-labs-spacex-data-collection-api.ipynb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github.com/er-ssmohanty/ibm_daas_capstone/blob/main/final_notebooks/jupyter_labs_webscraping.ipynb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888480" y="4568760"/>
            <a:ext cx="251172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97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1320" cy="6264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01095B6-9CE2-4D81-81DB-830FDC3336D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770040" y="1825560"/>
            <a:ext cx="897264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Libraries and Define Auxiliary Functions</a:t>
            </a:r>
            <a:endParaRPr b="0" lang="en-IN" sz="22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the data-frame from the previously saved csv file</a:t>
            </a:r>
            <a:endParaRPr b="0" lang="en-IN" sz="22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Identify Column names and their types</a:t>
            </a:r>
            <a:endParaRPr b="0" lang="en-IN" sz="22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Create a landing outcome label from Outcome column</a:t>
            </a:r>
            <a:endParaRPr b="0" lang="en-IN" sz="22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Determine the average success rate from the mean of</a:t>
            </a:r>
            <a:endParaRPr b="0" lang="en-IN" sz="22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landing outcome column</a:t>
            </a:r>
            <a:endParaRPr b="0" lang="en-IN" sz="22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Save the modified dataframe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completed data wrangling notebooks as an external reference.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540000" y="180000"/>
            <a:ext cx="1097136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158466"/>
                </a:solidFill>
                <a:latin typeface="Arial"/>
                <a:ea typeface="DejaVu Sans"/>
              </a:rPr>
              <a:t>Data Wrangling Flowchart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720000" y="1324800"/>
            <a:ext cx="1258920" cy="4741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3" name="CustomShape 3"/>
          <p:cNvSpPr/>
          <p:nvPr/>
        </p:nvSpPr>
        <p:spPr>
          <a:xfrm>
            <a:off x="2880000" y="1324800"/>
            <a:ext cx="1978920" cy="4741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libraries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4" name="CustomShape 4"/>
          <p:cNvSpPr/>
          <p:nvPr/>
        </p:nvSpPr>
        <p:spPr>
          <a:xfrm>
            <a:off x="5580000" y="1324800"/>
            <a:ext cx="2698920" cy="4741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Define auxiliary functions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5" name="Line 5"/>
          <p:cNvSpPr/>
          <p:nvPr/>
        </p:nvSpPr>
        <p:spPr>
          <a:xfrm>
            <a:off x="1980000" y="1620000"/>
            <a:ext cx="90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Line 6"/>
          <p:cNvSpPr/>
          <p:nvPr/>
        </p:nvSpPr>
        <p:spPr>
          <a:xfrm>
            <a:off x="4860000" y="1620000"/>
            <a:ext cx="72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7"/>
          <p:cNvSpPr/>
          <p:nvPr/>
        </p:nvSpPr>
        <p:spPr>
          <a:xfrm>
            <a:off x="5220000" y="2340000"/>
            <a:ext cx="3778920" cy="53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the previously saved csv file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As a pandas dataframe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8" name="CustomShape 8"/>
          <p:cNvSpPr/>
          <p:nvPr/>
        </p:nvSpPr>
        <p:spPr>
          <a:xfrm>
            <a:off x="5220000" y="3420000"/>
            <a:ext cx="3778920" cy="53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marL="216000" indent="-21492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Create a landing outcome</a:t>
            </a:r>
            <a:endParaRPr b="0" lang="en-IN" sz="1800" spc="-1" strike="noStrike"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label from Outcome column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9" name="CustomShape 9"/>
          <p:cNvSpPr/>
          <p:nvPr/>
        </p:nvSpPr>
        <p:spPr>
          <a:xfrm>
            <a:off x="4860000" y="4320000"/>
            <a:ext cx="4318920" cy="53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Get mean of landing outcome Column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to get  the average success rate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0" name="CustomShape 10"/>
          <p:cNvSpPr/>
          <p:nvPr/>
        </p:nvSpPr>
        <p:spPr>
          <a:xfrm>
            <a:off x="1080000" y="4500000"/>
            <a:ext cx="2878920" cy="53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Save the modified datatable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1" name="CustomShape 11"/>
          <p:cNvSpPr/>
          <p:nvPr/>
        </p:nvSpPr>
        <p:spPr>
          <a:xfrm>
            <a:off x="1440000" y="5580000"/>
            <a:ext cx="1618920" cy="5389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2" name="Line 12"/>
          <p:cNvSpPr/>
          <p:nvPr/>
        </p:nvSpPr>
        <p:spPr>
          <a:xfrm>
            <a:off x="7020000" y="1800000"/>
            <a:ext cx="1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Line 13"/>
          <p:cNvSpPr/>
          <p:nvPr/>
        </p:nvSpPr>
        <p:spPr>
          <a:xfrm>
            <a:off x="7200000" y="2880000"/>
            <a:ext cx="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Line 14"/>
          <p:cNvSpPr/>
          <p:nvPr/>
        </p:nvSpPr>
        <p:spPr>
          <a:xfrm flipH="1">
            <a:off x="7020000" y="3960000"/>
            <a:ext cx="18000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Line 15"/>
          <p:cNvSpPr/>
          <p:nvPr/>
        </p:nvSpPr>
        <p:spPr>
          <a:xfrm flipH="1">
            <a:off x="3960000" y="46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Line 16"/>
          <p:cNvSpPr/>
          <p:nvPr/>
        </p:nvSpPr>
        <p:spPr>
          <a:xfrm flipH="1">
            <a:off x="2160000" y="504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E4051C3-2959-43AA-A8C0-5D7EB7364B1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There are 2 previously plotted scatterplots in the notebook. The significance of drawn graphs are given below.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first scatterplot visualizes the relationship between flight number and launch sites for both successful and failed missions.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second scatterplot depicts the relationship between payload mass and launch sites for both successful and failed missions.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column graph shows the relationship between success rate of each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third scatterplot represents the relationship between flightNumber and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fifth scatterplot objectifies the relationship between payload mass and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sixth scatterplot picturizes the yearly trend of  the launch success.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14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completed EDA with data visualization notebook.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8C8DD91-91D9-42CC-A113-21B6A780810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770040" y="180648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unique(launch_site) from spacex;</a:t>
            </a:r>
            <a:endParaRPr b="0" lang="en-IN" sz="11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* from spacex where launch_site  like 'CCA%' limit 5;</a:t>
            </a:r>
            <a:endParaRPr b="0" lang="en-IN" sz="11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sum(payload_mass__kg_) from spacex where customer = 'NASA (CRS)';</a:t>
            </a:r>
            <a:endParaRPr b="0" lang="en-IN" sz="11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avg(payload_mass__kg_) from spacex where booster_version='F9 v1.1';</a:t>
            </a:r>
            <a:endParaRPr b="0" lang="en-IN" sz="11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min(date) from spacex where landing__outcome='Success (ground pad)';</a:t>
            </a:r>
            <a:endParaRPr b="0" lang="en-IN" sz="11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landing__outcome='Success (drone ship)' and payload_mass__kg_ between 4000 and 6000;</a:t>
            </a:r>
            <a:endParaRPr b="0" lang="en-IN" sz="11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mission_outcome,count(mission_outcome) from spacex group by mission_outcome;</a:t>
            </a:r>
            <a:endParaRPr b="0" lang="en-IN" sz="11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payload_mass__kg_ = (select max(payload_mass__kg_) from spacex);</a:t>
            </a:r>
            <a:endParaRPr b="0" lang="en-IN" sz="11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booster_version,launch_site from spacex where year(date)=2015 and landing__outcome='Failure (drone ship)';</a:t>
            </a:r>
            <a:endParaRPr b="0" lang="en-IN" sz="11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landing__outcome,count(landing__outcome) as counts from spacex where date between '2010-06-04' and '2017-03-20' group by landing__outcome order by counts desc</a:t>
            </a:r>
            <a:endParaRPr b="0" lang="en-IN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0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0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link to the notebook containing SQL queries and results.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D81E000-6111-4542-88B0-02A8C76545A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838080" y="1874880"/>
            <a:ext cx="1051272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F7FF56A-7973-442D-8FE3-8F724DB6120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We added a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 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our </a:t>
            </a:r>
            <a:r>
              <a:rPr b="1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dashboard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along with a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. 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menu contained options to whether the select the data of all launch sites or just of a single individual site. The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lets the user to select the range of 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filter the data.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total successful launches by site when “ALL” option is selected in the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total successful and failed launches for a site when a particular site in selected in the menu.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relationship between payload mass and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mission success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of different booster version categories for selected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808080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range and lauch site(s).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18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my completed Plotly Dash lab.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Building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793E765-EA00-4430-966D-88DDB377C27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840960" y="1807200"/>
            <a:ext cx="7065720" cy="161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DF395A9-1145-4DE1-BEA8-B22DE88286A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4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9F845AB-542C-4419-BEF8-BD293E6139A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865080" y="2057400"/>
            <a:ext cx="3929400" cy="38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Flight Number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2A95B9B1-899F-4A08-B021-18E61CE6B10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958680" y="2113200"/>
            <a:ext cx="5164200" cy="331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95A89B4-98EB-40CA-B624-E78D78AF03F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770040" y="2069640"/>
            <a:ext cx="3929400" cy="38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Payload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8F74561-7487-415D-8170-66BCA5B8DB1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770040" y="2082240"/>
            <a:ext cx="3929400" cy="38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8F03192-E6B0-4353-BB4B-51DEF1E8684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770040" y="2069640"/>
            <a:ext cx="3929400" cy="38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Flight number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7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E1F4946-A92F-4CC6-9307-C6A2B917128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9" name="CustomShape 2"/>
          <p:cNvSpPr/>
          <p:nvPr/>
        </p:nvSpPr>
        <p:spPr>
          <a:xfrm>
            <a:off x="770040" y="2057400"/>
            <a:ext cx="3929400" cy="38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payload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0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AA13FB7-57A4-4498-BFCF-295C0B24301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770040" y="2069640"/>
            <a:ext cx="3929400" cy="38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line chart of yearly average success rate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3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639B658-FA93-42CC-B4A6-73A2A2EA439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5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6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C621BCC-8A5F-4CC2-905E-D3BD4C55728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DB0D47C-C23D-493E-9E88-95273A0CFA1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0839091-14F9-47C9-BF50-CA96FCA2329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4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5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4B4FEEE-2EC3-4A79-8CF5-E13B4A4E459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8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18A01EAB-1B4E-4BFF-A43B-3FF2CA98C22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959040" y="2684880"/>
            <a:ext cx="4015080" cy="103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C20939B-E503-40E0-B7C3-6DF02F32C14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0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407AAEB-E7CC-4143-994E-9E949645753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B55D473-AA5C-4C36-A275-B8C125FB699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731D625-A324-4FFB-BCD9-20EA5D7CDB5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7F12D2E-76F5-40F9-B169-5B8795267E0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A461639-D6F6-493C-8DCE-2C004A11B21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8278151-0ECB-46E7-89CC-4AB8A994AB5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1280CC8-6B0E-46C0-AC9C-595711A2021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2" name="CustomShape 2"/>
          <p:cNvSpPr/>
          <p:nvPr/>
        </p:nvSpPr>
        <p:spPr>
          <a:xfrm>
            <a:off x="770040" y="1690560"/>
            <a:ext cx="8595000" cy="4312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3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F7BE23DD-16CB-42A0-8680-1FB4321A4FD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28000" y="538560"/>
            <a:ext cx="105271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58680" y="2521440"/>
            <a:ext cx="5658120" cy="189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7EA56C8-237E-4424-9DA4-ECF224EA220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6" name="CustomShape 2"/>
          <p:cNvSpPr/>
          <p:nvPr/>
        </p:nvSpPr>
        <p:spPr>
          <a:xfrm>
            <a:off x="770040" y="1825560"/>
            <a:ext cx="974268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7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B841F94-DBA1-4769-A4F9-34DE3E82170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734040" y="1825560"/>
            <a:ext cx="1054872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840C890-DBC8-4D2F-9892-36FEC599ADA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770040" y="1825560"/>
            <a:ext cx="1041192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3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B9965E8-3E0E-404B-9FA4-CCB8941D5E0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770040" y="2082240"/>
            <a:ext cx="5322960" cy="38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57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D9B992D-FA33-4B3D-BD6D-5C78DFDD62C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770040" y="2057400"/>
            <a:ext cx="9475200" cy="38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0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D6B4710-6589-4125-AB26-E4B240859B6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2" name="CustomShape 2"/>
          <p:cNvSpPr/>
          <p:nvPr/>
        </p:nvSpPr>
        <p:spPr>
          <a:xfrm>
            <a:off x="770040" y="1874880"/>
            <a:ext cx="590112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3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10A1137-8C42-421C-8FF1-124830A2E32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770040" y="1859400"/>
            <a:ext cx="1051272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6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9448920" y="6356520"/>
            <a:ext cx="2740320" cy="36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8CDDD9C-E880-48A7-ABE9-91D24C3DE46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777960" y="281268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AAE0FA3-D0B4-4854-9593-3BC94EE8D10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770040" y="1580760"/>
            <a:ext cx="10101960" cy="520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57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572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API</a:t>
            </a:r>
            <a:endParaRPr b="0" lang="en-IN" sz="7600" spc="-1" strike="noStrike">
              <a:latin typeface="Arial"/>
            </a:endParaRPr>
          </a:p>
          <a:p>
            <a:pPr lvl="1" marL="685800" indent="-22572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Web-scrapping</a:t>
            </a:r>
            <a:endParaRPr b="0" lang="en-IN" sz="7600" spc="-1" strike="noStrike">
              <a:latin typeface="Arial"/>
            </a:endParaRPr>
          </a:p>
          <a:p>
            <a:pPr marL="228600" indent="-2257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572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57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57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57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572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Building, tuning, evaluating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DCD01F9-7E1D-4C03-AB4A-5B1B3A1CE38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770040" y="1825560"/>
            <a:ext cx="10512720" cy="434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Some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  <a:ea typeface="DejaVu Sans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  <a:ea typeface="DejaVu Sans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Other datasets were collected using </a:t>
            </a:r>
            <a:r>
              <a:rPr b="0" lang="en-US" sz="2200" spc="-1" strike="noStrike">
                <a:solidFill>
                  <a:srgbClr val="e6e905"/>
                </a:solidFill>
                <a:latin typeface="Abadi"/>
                <a:ea typeface="DejaVu Sans"/>
              </a:rPr>
              <a:t>SpaceX API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Now let’s move on to see how datasets were collected using both the processes.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9E9A14B-63D7-47FA-B28A-A82C29C1883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820800" y="1800360"/>
            <a:ext cx="4637520" cy="422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It is the visualized data collection process with SpaceX REST API.</a:t>
            </a: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the completed SpaceX API calls notebook.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7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18" name="CustomShape 4"/>
          <p:cNvSpPr/>
          <p:nvPr/>
        </p:nvSpPr>
        <p:spPr>
          <a:xfrm>
            <a:off x="5910120" y="1792440"/>
            <a:ext cx="5457960" cy="420408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19" name="CustomShape 5"/>
          <p:cNvSpPr/>
          <p:nvPr/>
        </p:nvSpPr>
        <p:spPr>
          <a:xfrm>
            <a:off x="5940000" y="1800000"/>
            <a:ext cx="1437840" cy="35784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0" name="CustomShape 6"/>
          <p:cNvSpPr/>
          <p:nvPr/>
        </p:nvSpPr>
        <p:spPr>
          <a:xfrm>
            <a:off x="8280000" y="1972440"/>
            <a:ext cx="2697840" cy="5454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Numpy and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1" name="CustomShape 7"/>
          <p:cNvSpPr/>
          <p:nvPr/>
        </p:nvSpPr>
        <p:spPr>
          <a:xfrm>
            <a:off x="6120000" y="3060000"/>
            <a:ext cx="3057840" cy="717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Call the api using get function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Of requests and relevant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2" name="Line 8"/>
          <p:cNvSpPr/>
          <p:nvPr/>
        </p:nvSpPr>
        <p:spPr>
          <a:xfrm flipH="1">
            <a:off x="7740000" y="2520000"/>
            <a:ext cx="10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Line 9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10"/>
          <p:cNvSpPr/>
          <p:nvPr/>
        </p:nvSpPr>
        <p:spPr>
          <a:xfrm>
            <a:off x="7740000" y="3960000"/>
            <a:ext cx="3417840" cy="717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Decode the response as a Json 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&amp; turn it into a Pandas dataframe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relevant functions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25" name="Line 11"/>
          <p:cNvSpPr/>
          <p:nvPr/>
        </p:nvSpPr>
        <p:spPr>
          <a:xfrm>
            <a:off x="9180000" y="342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12"/>
          <p:cNvSpPr/>
          <p:nvPr/>
        </p:nvSpPr>
        <p:spPr>
          <a:xfrm>
            <a:off x="6143400" y="4860000"/>
            <a:ext cx="4474440" cy="357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Filter, wrangle and clean and save the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7" name="Line 13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14"/>
          <p:cNvSpPr/>
          <p:nvPr/>
        </p:nvSpPr>
        <p:spPr>
          <a:xfrm>
            <a:off x="7560000" y="5580000"/>
            <a:ext cx="1797840" cy="35784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9" name="Line 15"/>
          <p:cNvSpPr/>
          <p:nvPr/>
        </p:nvSpPr>
        <p:spPr>
          <a:xfrm>
            <a:off x="8460000" y="5220000"/>
            <a:ext cx="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8714880" y="6025680"/>
            <a:ext cx="2740320" cy="398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05B8215-BE95-473F-B6BF-7BD180997D4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922320" y="1792440"/>
            <a:ext cx="3929400" cy="38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This flowchart represents how we scrapped the wikipedia webpage and got the desired dataframe.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7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web scraping notebook.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770040" y="53856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4"/>
          <p:cNvSpPr/>
          <p:nvPr/>
        </p:nvSpPr>
        <p:spPr>
          <a:xfrm>
            <a:off x="922320" y="691200"/>
            <a:ext cx="1051272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5910120" y="1792440"/>
            <a:ext cx="5457960" cy="420408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35" name="Line 6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7"/>
          <p:cNvSpPr/>
          <p:nvPr/>
        </p:nvSpPr>
        <p:spPr>
          <a:xfrm>
            <a:off x="5910120" y="1792440"/>
            <a:ext cx="5457960" cy="420408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8"/>
          <p:cNvSpPr/>
          <p:nvPr/>
        </p:nvSpPr>
        <p:spPr>
          <a:xfrm>
            <a:off x="5940000" y="1800000"/>
            <a:ext cx="1437840" cy="35784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8" name="CustomShape 9"/>
          <p:cNvSpPr/>
          <p:nvPr/>
        </p:nvSpPr>
        <p:spPr>
          <a:xfrm>
            <a:off x="8280000" y="1972440"/>
            <a:ext cx="2697840" cy="5454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BeautifulSoup &amp;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9" name="CustomShape 10"/>
          <p:cNvSpPr/>
          <p:nvPr/>
        </p:nvSpPr>
        <p:spPr>
          <a:xfrm>
            <a:off x="6120000" y="3060720"/>
            <a:ext cx="3057840" cy="717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Request the Falcon9 Launch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Wiki page from its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0" name="Line 11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12"/>
          <p:cNvSpPr/>
          <p:nvPr/>
        </p:nvSpPr>
        <p:spPr>
          <a:xfrm>
            <a:off x="7740000" y="3960720"/>
            <a:ext cx="3417840" cy="717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Extract all column names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from the HTML table header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42" name="CustomShape 13"/>
          <p:cNvSpPr/>
          <p:nvPr/>
        </p:nvSpPr>
        <p:spPr>
          <a:xfrm>
            <a:off x="6143400" y="4860000"/>
            <a:ext cx="3035160" cy="89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Create a data frame by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Parsing the launch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HTML tables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3" name="CustomShape 14"/>
          <p:cNvSpPr/>
          <p:nvPr/>
        </p:nvSpPr>
        <p:spPr>
          <a:xfrm>
            <a:off x="9540000" y="5400000"/>
            <a:ext cx="1468080" cy="35784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4" name="Line 15"/>
          <p:cNvSpPr/>
          <p:nvPr/>
        </p:nvSpPr>
        <p:spPr>
          <a:xfrm>
            <a:off x="9156600" y="4860000"/>
            <a:ext cx="7434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Line 16"/>
          <p:cNvSpPr/>
          <p:nvPr/>
        </p:nvSpPr>
        <p:spPr>
          <a:xfrm flipH="1">
            <a:off x="7740000" y="2519280"/>
            <a:ext cx="144000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Line 17"/>
          <p:cNvSpPr/>
          <p:nvPr/>
        </p:nvSpPr>
        <p:spPr>
          <a:xfrm>
            <a:off x="9179280" y="3420000"/>
            <a:ext cx="72072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Line 18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555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2022-01-31T18:05:23Z</dcterms:modified>
  <cp:revision>234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